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0" r:id="rId3"/>
    <p:sldId id="268" r:id="rId4"/>
    <p:sldId id="272"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609C8-FD0B-490D-AD54-A6004E596D8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7E09F82C-27BE-4694-A7EB-610141A15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4CDD369-B03E-4FDD-864B-E4BA9E95A050}"/>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5" name="Espace réservé du pied de page 4">
            <a:extLst>
              <a:ext uri="{FF2B5EF4-FFF2-40B4-BE49-F238E27FC236}">
                <a16:creationId xmlns:a16="http://schemas.microsoft.com/office/drawing/2014/main" id="{EA29E4E0-8A4E-4DA0-9A92-F8B9E247D60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C262CCC-7FCA-434D-A66C-81F48F5395B0}"/>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35538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9A811-B975-4FCF-BFC2-3C62274B51B7}"/>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9B8259E-03D3-4CC2-8E32-64697EB40D7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1D81C2-7B31-4038-ACD5-CD15D222F0DA}"/>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5" name="Espace réservé du pied de page 4">
            <a:extLst>
              <a:ext uri="{FF2B5EF4-FFF2-40B4-BE49-F238E27FC236}">
                <a16:creationId xmlns:a16="http://schemas.microsoft.com/office/drawing/2014/main" id="{00CCF23E-DAD5-4548-A98B-51F0902597B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444A6BC-E1FA-40B2-985E-60490F1D8E9D}"/>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139102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7057013-BD11-435E-A834-1F33F6EB74C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F89082C-8EDD-4E93-919B-66D1873F530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706E1E3-970B-4C8F-8854-738F9C9A5F29}"/>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5" name="Espace réservé du pied de page 4">
            <a:extLst>
              <a:ext uri="{FF2B5EF4-FFF2-40B4-BE49-F238E27FC236}">
                <a16:creationId xmlns:a16="http://schemas.microsoft.com/office/drawing/2014/main" id="{C02657A1-B215-479C-846E-A2D146FB3FB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ED0BDD8-AC04-4478-96D4-A3B78B53DE62}"/>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163573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D201C-CD6C-4A13-8FCC-F7FB1733840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A93D959-09AE-4055-9E22-290241511D6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BE7D215-EDF0-45EE-9D06-EC58DB5B39B1}"/>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5" name="Espace réservé du pied de page 4">
            <a:extLst>
              <a:ext uri="{FF2B5EF4-FFF2-40B4-BE49-F238E27FC236}">
                <a16:creationId xmlns:a16="http://schemas.microsoft.com/office/drawing/2014/main" id="{295E4C79-81D0-46BB-9FEF-35A92F33E60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755B4E2-917F-4508-9C3D-1581938E84A9}"/>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50534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AC9BA-A34C-4E44-AFB9-04DDD73C728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D49BBB5F-0A53-494D-8049-90676A701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5DB8030-3D9E-4468-BC16-D9F49EBB68FA}"/>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5" name="Espace réservé du pied de page 4">
            <a:extLst>
              <a:ext uri="{FF2B5EF4-FFF2-40B4-BE49-F238E27FC236}">
                <a16:creationId xmlns:a16="http://schemas.microsoft.com/office/drawing/2014/main" id="{5DB079C6-796C-4B94-B765-4180D756884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67173CC-4F4D-4749-8822-D47ACD27CEC6}"/>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140408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8FBF0D-3D4C-45CD-AD6C-52E4B39EDB8E}"/>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5099E51-94CE-424D-9740-898A5AE9B92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FC2A6D7-7401-480E-8751-3F4DE6EE353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2AA5167-098C-465C-B099-7E5FC6F11F62}"/>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6" name="Espace réservé du pied de page 5">
            <a:extLst>
              <a:ext uri="{FF2B5EF4-FFF2-40B4-BE49-F238E27FC236}">
                <a16:creationId xmlns:a16="http://schemas.microsoft.com/office/drawing/2014/main" id="{8C0D131D-82F4-48E8-9C1D-63686A67591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47ECA86-4AE0-4D4F-AA9E-41783AA231CD}"/>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79211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9F628-F6C0-479C-BE1B-012E76F56117}"/>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DC6859E-0977-4E68-AEFF-F9D911698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F40D9C1-407C-4DA5-84FD-BEFC3254EE9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F48A8604-9EE6-47FC-93FF-0342F9420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A0611B5-7C65-41D3-BDFE-46439EE89C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0CC6AB6-89CF-454E-A04A-836B7A9B12B3}"/>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8" name="Espace réservé du pied de page 7">
            <a:extLst>
              <a:ext uri="{FF2B5EF4-FFF2-40B4-BE49-F238E27FC236}">
                <a16:creationId xmlns:a16="http://schemas.microsoft.com/office/drawing/2014/main" id="{2DC13D8B-4157-457D-8859-0060AB11B62A}"/>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2FAFDDB-F3DB-4BC6-AD75-2234EAFEC72D}"/>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53886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143BC-25AD-430D-A8C7-E1AFDA1979E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BDA72F0-B395-4416-AA43-864F407218C7}"/>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4" name="Espace réservé du pied de page 3">
            <a:extLst>
              <a:ext uri="{FF2B5EF4-FFF2-40B4-BE49-F238E27FC236}">
                <a16:creationId xmlns:a16="http://schemas.microsoft.com/office/drawing/2014/main" id="{C1854881-EC07-4BA7-B5E1-FD1F6584E325}"/>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A5EED59-ED0E-4C48-B4AF-DCDE3AEAB44D}"/>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188345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8E747A8-6F3D-4616-8DA0-9A6DBC11C6CC}"/>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3" name="Espace réservé du pied de page 2">
            <a:extLst>
              <a:ext uri="{FF2B5EF4-FFF2-40B4-BE49-F238E27FC236}">
                <a16:creationId xmlns:a16="http://schemas.microsoft.com/office/drawing/2014/main" id="{DF359A40-F618-4E96-868D-4713215F98DA}"/>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9223714F-1BCB-4764-9782-0BF0AB4FE578}"/>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171932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628F7-F552-4509-A7A0-6940EFD8667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C075E327-1C1A-4496-8B2B-9D3082376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67E8982-A927-4EB4-A1B5-E83C5F84D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7050A3-132E-417C-A6DF-43D32AA4221E}"/>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6" name="Espace réservé du pied de page 5">
            <a:extLst>
              <a:ext uri="{FF2B5EF4-FFF2-40B4-BE49-F238E27FC236}">
                <a16:creationId xmlns:a16="http://schemas.microsoft.com/office/drawing/2014/main" id="{96EAEEC8-FF35-457A-B5C5-40ADD588A6E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DA1F3F7-3E28-4450-811C-8F3F399DED49}"/>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383233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E8896-A3B0-4BBA-819F-273D203A5A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EA1FB431-A00B-43EB-9791-A6E81D0A01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2392C343-36E6-4E0C-B02B-0448719D8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513E7E-4DFC-483B-B2A8-BEEB46EFA12B}"/>
              </a:ext>
            </a:extLst>
          </p:cNvPr>
          <p:cNvSpPr>
            <a:spLocks noGrp="1"/>
          </p:cNvSpPr>
          <p:nvPr>
            <p:ph type="dt" sz="half" idx="10"/>
          </p:nvPr>
        </p:nvSpPr>
        <p:spPr/>
        <p:txBody>
          <a:bodyPr/>
          <a:lstStyle/>
          <a:p>
            <a:fld id="{9375E676-A5C7-494F-9BAD-F69FC586E466}" type="datetimeFigureOut">
              <a:rPr lang="fr-CA" smtClean="0"/>
              <a:t>2020-04-27</a:t>
            </a:fld>
            <a:endParaRPr lang="fr-CA"/>
          </a:p>
        </p:txBody>
      </p:sp>
      <p:sp>
        <p:nvSpPr>
          <p:cNvPr id="6" name="Espace réservé du pied de page 5">
            <a:extLst>
              <a:ext uri="{FF2B5EF4-FFF2-40B4-BE49-F238E27FC236}">
                <a16:creationId xmlns:a16="http://schemas.microsoft.com/office/drawing/2014/main" id="{9CBD0205-1191-43BD-98DF-188B9B7312B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E20A679-7BAD-45DC-9F12-328435DAE832}"/>
              </a:ext>
            </a:extLst>
          </p:cNvPr>
          <p:cNvSpPr>
            <a:spLocks noGrp="1"/>
          </p:cNvSpPr>
          <p:nvPr>
            <p:ph type="sldNum" sz="quarter" idx="12"/>
          </p:nvPr>
        </p:nvSpPr>
        <p:spPr/>
        <p:txBody>
          <a:bodyPr/>
          <a:lstStyle/>
          <a:p>
            <a:fld id="{DC2554AF-244B-4125-B4DF-B08CC60BB899}" type="slidenum">
              <a:rPr lang="fr-CA" smtClean="0"/>
              <a:t>‹N°›</a:t>
            </a:fld>
            <a:endParaRPr lang="fr-CA"/>
          </a:p>
        </p:txBody>
      </p:sp>
    </p:spTree>
    <p:extLst>
      <p:ext uri="{BB962C8B-B14F-4D97-AF65-F5344CB8AC3E}">
        <p14:creationId xmlns:p14="http://schemas.microsoft.com/office/powerpoint/2010/main" val="314216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BA6145-A069-4D64-B48E-FCF178B001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C48BAE1-9166-4B42-9EFA-AA89F932B5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ECB54A6-799B-472B-A39B-610FEDD38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5E676-A5C7-494F-9BAD-F69FC586E466}" type="datetimeFigureOut">
              <a:rPr lang="fr-CA" smtClean="0"/>
              <a:t>2020-04-27</a:t>
            </a:fld>
            <a:endParaRPr lang="fr-CA"/>
          </a:p>
        </p:txBody>
      </p:sp>
      <p:sp>
        <p:nvSpPr>
          <p:cNvPr id="5" name="Espace réservé du pied de page 4">
            <a:extLst>
              <a:ext uri="{FF2B5EF4-FFF2-40B4-BE49-F238E27FC236}">
                <a16:creationId xmlns:a16="http://schemas.microsoft.com/office/drawing/2014/main" id="{8D0CDD6D-6538-4B33-9535-324F1F238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9E45518-4DE4-41AA-83F8-E76AF0D36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554AF-244B-4125-B4DF-B08CC60BB899}" type="slidenum">
              <a:rPr lang="fr-CA" smtClean="0"/>
              <a:t>‹N°›</a:t>
            </a:fld>
            <a:endParaRPr lang="fr-CA"/>
          </a:p>
        </p:txBody>
      </p:sp>
    </p:spTree>
    <p:extLst>
      <p:ext uri="{BB962C8B-B14F-4D97-AF65-F5344CB8AC3E}">
        <p14:creationId xmlns:p14="http://schemas.microsoft.com/office/powerpoint/2010/main" val="686066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097280" y="758952"/>
            <a:ext cx="10058400" cy="1216497"/>
          </a:xfrm>
        </p:spPr>
        <p:txBody>
          <a:bodyPr>
            <a:normAutofit fontScale="90000"/>
          </a:bodyPr>
          <a:lstStyle/>
          <a:p>
            <a:pPr algn="ctr"/>
            <a:r>
              <a:rPr lang="en-US" dirty="0">
                <a:latin typeface="Century Gothic" panose="020B0502020202020204" pitchFamily="34" charset="0"/>
              </a:rPr>
              <a:t>Le cycle de vie d’un papillon</a:t>
            </a:r>
            <a:endParaRPr lang="fr-CA" dirty="0">
              <a:latin typeface="Century Gothic" panose="020B0502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874" y="2282703"/>
            <a:ext cx="4432252" cy="3674026"/>
          </a:xfrm>
          <a:prstGeom prst="rect">
            <a:avLst/>
          </a:prstGeom>
        </p:spPr>
      </p:pic>
    </p:spTree>
    <p:extLst>
      <p:ext uri="{BB962C8B-B14F-4D97-AF65-F5344CB8AC3E}">
        <p14:creationId xmlns:p14="http://schemas.microsoft.com/office/powerpoint/2010/main" val="318255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1980546" y="241591"/>
            <a:ext cx="10039350" cy="769441"/>
          </a:xfrm>
          <a:prstGeom prst="rect">
            <a:avLst/>
          </a:prstGeom>
          <a:noFill/>
        </p:spPr>
        <p:txBody>
          <a:bodyPr wrap="square" rtlCol="0">
            <a:spAutoFit/>
          </a:bodyPr>
          <a:lstStyle/>
          <a:p>
            <a:r>
              <a:rPr lang="en-US" sz="4400" dirty="0">
                <a:latin typeface="Century Gothic" panose="020B0502020202020204" pitchFamily="34" charset="0"/>
              </a:rPr>
              <a:t>Le cycle de vie d’un </a:t>
            </a:r>
            <a:r>
              <a:rPr lang="en-US" sz="4400" dirty="0" err="1">
                <a:latin typeface="Century Gothic" panose="020B0502020202020204" pitchFamily="34" charset="0"/>
              </a:rPr>
              <a:t>papillon</a:t>
            </a:r>
            <a:endParaRPr lang="fr-CA" sz="4400" dirty="0">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250" y="1703782"/>
            <a:ext cx="5042942" cy="4180245"/>
          </a:xfrm>
          <a:prstGeom prst="rect">
            <a:avLst/>
          </a:prstGeom>
          <a:ln/>
        </p:spPr>
      </p:pic>
      <p:sp>
        <p:nvSpPr>
          <p:cNvPr id="4" name="TextBox 3"/>
          <p:cNvSpPr txBox="1"/>
          <p:nvPr/>
        </p:nvSpPr>
        <p:spPr>
          <a:xfrm>
            <a:off x="623456" y="1282472"/>
            <a:ext cx="2809858" cy="1015663"/>
          </a:xfrm>
          <a:prstGeom prst="rect">
            <a:avLst/>
          </a:prstGeom>
          <a:solidFill>
            <a:schemeClr val="accent3">
              <a:lumMod val="20000"/>
              <a:lumOff val="80000"/>
            </a:schemeClr>
          </a:solidFill>
          <a:ln>
            <a:solidFill>
              <a:schemeClr val="accent1"/>
            </a:solidFill>
          </a:ln>
        </p:spPr>
        <p:txBody>
          <a:bodyPr wrap="square" rtlCol="0">
            <a:spAutoFit/>
          </a:bodyPr>
          <a:lstStyle/>
          <a:p>
            <a:r>
              <a:rPr lang="fr-CA" sz="2400" dirty="0"/>
              <a:t>2.</a:t>
            </a:r>
            <a:r>
              <a:rPr lang="fr-CA" dirty="0"/>
              <a:t> La chenille grandit à l’intérieur d’un œuf minuscule.</a:t>
            </a:r>
          </a:p>
        </p:txBody>
      </p:sp>
      <p:sp>
        <p:nvSpPr>
          <p:cNvPr id="7" name="TextBox 6"/>
          <p:cNvSpPr txBox="1"/>
          <p:nvPr/>
        </p:nvSpPr>
        <p:spPr>
          <a:xfrm>
            <a:off x="8375341" y="1777692"/>
            <a:ext cx="3091699" cy="738664"/>
          </a:xfrm>
          <a:prstGeom prst="rect">
            <a:avLst/>
          </a:prstGeom>
          <a:solidFill>
            <a:schemeClr val="accent3">
              <a:lumMod val="20000"/>
              <a:lumOff val="80000"/>
            </a:schemeClr>
          </a:solidFill>
          <a:ln>
            <a:solidFill>
              <a:schemeClr val="accent1"/>
            </a:solidFill>
          </a:ln>
        </p:spPr>
        <p:txBody>
          <a:bodyPr wrap="square" rtlCol="0">
            <a:spAutoFit/>
          </a:bodyPr>
          <a:lstStyle/>
          <a:p>
            <a:r>
              <a:rPr lang="fr-CA" sz="2400" b="1" dirty="0"/>
              <a:t>3.</a:t>
            </a:r>
            <a:r>
              <a:rPr lang="fr-CA" dirty="0"/>
              <a:t> Voici la chenille.  Elle mange beaucoup pour grandir.  </a:t>
            </a:r>
          </a:p>
        </p:txBody>
      </p:sp>
      <p:cxnSp>
        <p:nvCxnSpPr>
          <p:cNvPr id="10" name="Straight Arrow Connector 9"/>
          <p:cNvCxnSpPr/>
          <p:nvPr/>
        </p:nvCxnSpPr>
        <p:spPr>
          <a:xfrm>
            <a:off x="3433313" y="1651276"/>
            <a:ext cx="1762142" cy="3261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7358332" y="2406770"/>
            <a:ext cx="1017009" cy="11300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098307" y="3254795"/>
            <a:ext cx="3645766" cy="2677656"/>
          </a:xfrm>
          <a:prstGeom prst="rect">
            <a:avLst/>
          </a:prstGeom>
          <a:solidFill>
            <a:schemeClr val="accent3">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2400" b="1" dirty="0"/>
              <a:t>4.</a:t>
            </a:r>
            <a:r>
              <a:rPr lang="fr-CA" dirty="0"/>
              <a:t> Un jour la chenille ne mange plus.  Elle s’accroche à une branche ou à une tige.  La chenille tisse de la soie autour de son corps pour faire un cocon.  Elle se transforme en chrysalide. Le papillon sort de la chrysalide. Il faut attendre que ses ailes sèchent avant de pouvoir voler</a:t>
            </a:r>
            <a:r>
              <a:rPr lang="en-US" dirty="0"/>
              <a:t>.</a:t>
            </a:r>
            <a:endParaRPr lang="fr-CA" dirty="0"/>
          </a:p>
          <a:p>
            <a:endParaRPr lang="fr-CA" dirty="0"/>
          </a:p>
        </p:txBody>
      </p:sp>
      <p:cxnSp>
        <p:nvCxnSpPr>
          <p:cNvPr id="18" name="Straight Arrow Connector 17"/>
          <p:cNvCxnSpPr/>
          <p:nvPr/>
        </p:nvCxnSpPr>
        <p:spPr>
          <a:xfrm flipH="1">
            <a:off x="6566191" y="5037826"/>
            <a:ext cx="1482254" cy="2242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210545" y="3289872"/>
            <a:ext cx="2507333" cy="738664"/>
          </a:xfrm>
          <a:prstGeom prst="rect">
            <a:avLst/>
          </a:prstGeom>
          <a:solidFill>
            <a:schemeClr val="accent3">
              <a:lumMod val="20000"/>
              <a:lumOff val="80000"/>
            </a:schemeClr>
          </a:solidFill>
          <a:ln>
            <a:solidFill>
              <a:schemeClr val="accent1"/>
            </a:solidFill>
          </a:ln>
        </p:spPr>
        <p:txBody>
          <a:bodyPr wrap="square" rtlCol="0">
            <a:spAutoFit/>
          </a:bodyPr>
          <a:lstStyle/>
          <a:p>
            <a:r>
              <a:rPr lang="fr-CA" sz="2400" b="1" dirty="0"/>
              <a:t>1.</a:t>
            </a:r>
            <a:r>
              <a:rPr lang="fr-CA" dirty="0"/>
              <a:t> Le papillon pond des œufs sur la feuille.</a:t>
            </a:r>
          </a:p>
        </p:txBody>
      </p:sp>
      <p:cxnSp>
        <p:nvCxnSpPr>
          <p:cNvPr id="6" name="Straight Arrow Connector 5"/>
          <p:cNvCxnSpPr/>
          <p:nvPr/>
        </p:nvCxnSpPr>
        <p:spPr>
          <a:xfrm>
            <a:off x="2320506" y="4045789"/>
            <a:ext cx="1058407" cy="466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4295955" y="4242516"/>
            <a:ext cx="2717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10337" y="4246587"/>
            <a:ext cx="30698" cy="1640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46738" y="5886726"/>
            <a:ext cx="2717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14384" y="4242516"/>
            <a:ext cx="32354" cy="16442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62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31" y="220211"/>
            <a:ext cx="10811252" cy="5377025"/>
          </a:xfrm>
          <a:prstGeom prst="rect">
            <a:avLst/>
          </a:prstGeom>
        </p:spPr>
      </p:pic>
      <p:sp>
        <p:nvSpPr>
          <p:cNvPr id="4" name="TextBox 3"/>
          <p:cNvSpPr txBox="1"/>
          <p:nvPr/>
        </p:nvSpPr>
        <p:spPr>
          <a:xfrm>
            <a:off x="7675419" y="5597236"/>
            <a:ext cx="4156364" cy="646331"/>
          </a:xfrm>
          <a:prstGeom prst="rect">
            <a:avLst/>
          </a:prstGeom>
          <a:solidFill>
            <a:schemeClr val="accent3">
              <a:lumMod val="20000"/>
              <a:lumOff val="80000"/>
            </a:schemeClr>
          </a:solidFill>
          <a:ln>
            <a:solidFill>
              <a:schemeClr val="accent1"/>
            </a:solidFill>
          </a:ln>
        </p:spPr>
        <p:txBody>
          <a:bodyPr wrap="square" rtlCol="0">
            <a:spAutoFit/>
          </a:bodyPr>
          <a:lstStyle/>
          <a:p>
            <a:r>
              <a:rPr lang="fr-CA" dirty="0">
                <a:latin typeface="Century Gothic" panose="020B0502020202020204" pitchFamily="34" charset="0"/>
              </a:rPr>
              <a:t>tiré du livre </a:t>
            </a:r>
            <a:r>
              <a:rPr lang="fr-CA" i="1" dirty="0">
                <a:latin typeface="Century Gothic" panose="020B0502020202020204" pitchFamily="34" charset="0"/>
              </a:rPr>
              <a:t>Le papillon et la chenille </a:t>
            </a:r>
            <a:r>
              <a:rPr lang="fr-CA" dirty="0">
                <a:latin typeface="Century Gothic" panose="020B0502020202020204" pitchFamily="34" charset="0"/>
              </a:rPr>
              <a:t>par Camilla de la </a:t>
            </a:r>
            <a:r>
              <a:rPr lang="fr-CA" dirty="0" err="1">
                <a:latin typeface="Century Gothic" panose="020B0502020202020204" pitchFamily="34" charset="0"/>
              </a:rPr>
              <a:t>Bédoyère</a:t>
            </a:r>
            <a:endParaRPr lang="fr-CA" dirty="0">
              <a:latin typeface="Century Gothic" panose="020B0502020202020204" pitchFamily="34" charset="0"/>
            </a:endParaRPr>
          </a:p>
        </p:txBody>
      </p:sp>
    </p:spTree>
    <p:extLst>
      <p:ext uri="{BB962C8B-B14F-4D97-AF65-F5344CB8AC3E}">
        <p14:creationId xmlns:p14="http://schemas.microsoft.com/office/powerpoint/2010/main" val="25144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491" y="634366"/>
            <a:ext cx="2024482" cy="13408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572" y="391822"/>
            <a:ext cx="2918462" cy="1668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689" y="205596"/>
            <a:ext cx="2192547" cy="21925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166" y="392065"/>
            <a:ext cx="2458409" cy="1638453"/>
          </a:xfrm>
          <a:prstGeom prst="rect">
            <a:avLst/>
          </a:prstGeom>
        </p:spPr>
      </p:pic>
      <p:sp>
        <p:nvSpPr>
          <p:cNvPr id="7" name="TextBox 6"/>
          <p:cNvSpPr txBox="1"/>
          <p:nvPr/>
        </p:nvSpPr>
        <p:spPr>
          <a:xfrm>
            <a:off x="189781" y="2707090"/>
            <a:ext cx="2518794" cy="1938992"/>
          </a:xfrm>
          <a:prstGeom prst="rect">
            <a:avLst/>
          </a:prstGeom>
          <a:noFill/>
        </p:spPr>
        <p:txBody>
          <a:bodyPr wrap="square" rtlCol="0">
            <a:spAutoFit/>
          </a:bodyPr>
          <a:lstStyle/>
          <a:p>
            <a:r>
              <a:rPr lang="en-US" sz="2400" dirty="0">
                <a:latin typeface="Century Gothic" panose="020B0502020202020204" pitchFamily="34" charset="0"/>
              </a:rPr>
              <a:t>La chenille</a:t>
            </a:r>
            <a:r>
              <a:rPr lang="fr-FR" sz="2400" dirty="0">
                <a:latin typeface="Century Gothic" panose="020B0502020202020204" pitchFamily="34" charset="0"/>
              </a:rPr>
              <a:t> grandit à l'intérieur de l'œuf pendant 4 jours.</a:t>
            </a:r>
            <a:r>
              <a:rPr lang="en-US" sz="2400" dirty="0">
                <a:latin typeface="Century Gothic" panose="020B0502020202020204" pitchFamily="34" charset="0"/>
              </a:rPr>
              <a:t> </a:t>
            </a:r>
            <a:endParaRPr lang="fr-CA" sz="2400" dirty="0">
              <a:latin typeface="Century Gothic" panose="020B0502020202020204" pitchFamily="34" charset="0"/>
            </a:endParaRPr>
          </a:p>
        </p:txBody>
      </p:sp>
      <p:sp>
        <p:nvSpPr>
          <p:cNvPr id="8" name="TextBox 7"/>
          <p:cNvSpPr txBox="1"/>
          <p:nvPr/>
        </p:nvSpPr>
        <p:spPr>
          <a:xfrm>
            <a:off x="5896754" y="2707090"/>
            <a:ext cx="2489440" cy="1938992"/>
          </a:xfrm>
          <a:prstGeom prst="rect">
            <a:avLst/>
          </a:prstGeom>
          <a:noFill/>
        </p:spPr>
        <p:txBody>
          <a:bodyPr wrap="square" rtlCol="0">
            <a:spAutoFit/>
          </a:bodyPr>
          <a:lstStyle/>
          <a:p>
            <a:r>
              <a:rPr lang="fr-CA" sz="2400" dirty="0">
                <a:latin typeface="Century Gothic" panose="020B0502020202020204" pitchFamily="34" charset="0"/>
              </a:rPr>
              <a:t>Les chenilles</a:t>
            </a:r>
          </a:p>
          <a:p>
            <a:r>
              <a:rPr lang="fr-CA" sz="2400" dirty="0">
                <a:latin typeface="Century Gothic" panose="020B0502020202020204" pitchFamily="34" charset="0"/>
              </a:rPr>
              <a:t>prennent de 8 à 14 jours pour créer leur</a:t>
            </a:r>
          </a:p>
          <a:p>
            <a:r>
              <a:rPr lang="fr-CA" sz="2400" dirty="0">
                <a:latin typeface="Century Gothic" panose="020B0502020202020204" pitchFamily="34" charset="0"/>
              </a:rPr>
              <a:t>chrysalide.</a:t>
            </a:r>
          </a:p>
        </p:txBody>
      </p:sp>
      <p:sp>
        <p:nvSpPr>
          <p:cNvPr id="9" name="TextBox 8"/>
          <p:cNvSpPr txBox="1"/>
          <p:nvPr/>
        </p:nvSpPr>
        <p:spPr>
          <a:xfrm>
            <a:off x="8945593" y="2613804"/>
            <a:ext cx="2941608" cy="2308324"/>
          </a:xfrm>
          <a:prstGeom prst="rect">
            <a:avLst/>
          </a:prstGeom>
          <a:noFill/>
        </p:spPr>
        <p:txBody>
          <a:bodyPr wrap="square" rtlCol="0">
            <a:spAutoFit/>
          </a:bodyPr>
          <a:lstStyle/>
          <a:p>
            <a:r>
              <a:rPr lang="fr-CA" sz="2400" dirty="0">
                <a:latin typeface="Century Gothic" panose="020B0502020202020204" pitchFamily="34" charset="0"/>
              </a:rPr>
              <a:t>Le papillon sort de la chrysalide. Le papillon attend que ses ailes sèches afin de voler.</a:t>
            </a:r>
          </a:p>
        </p:txBody>
      </p:sp>
      <p:sp>
        <p:nvSpPr>
          <p:cNvPr id="10" name="TextBox 9"/>
          <p:cNvSpPr txBox="1"/>
          <p:nvPr/>
        </p:nvSpPr>
        <p:spPr>
          <a:xfrm>
            <a:off x="2892396" y="2703534"/>
            <a:ext cx="2528676" cy="2308324"/>
          </a:xfrm>
          <a:prstGeom prst="rect">
            <a:avLst/>
          </a:prstGeom>
          <a:noFill/>
        </p:spPr>
        <p:txBody>
          <a:bodyPr wrap="square" rtlCol="0">
            <a:spAutoFit/>
          </a:bodyPr>
          <a:lstStyle/>
          <a:p>
            <a:r>
              <a:rPr lang="fr-FR" sz="2400" dirty="0">
                <a:latin typeface="Century Gothic" panose="020B0502020202020204" pitchFamily="34" charset="0"/>
              </a:rPr>
              <a:t>La chenille se développe comme une chenille (larve) pendant 2 semaines.</a:t>
            </a:r>
            <a:endParaRPr lang="fr-CA" sz="2400" dirty="0"/>
          </a:p>
        </p:txBody>
      </p:sp>
    </p:spTree>
    <p:extLst>
      <p:ext uri="{BB962C8B-B14F-4D97-AF65-F5344CB8AC3E}">
        <p14:creationId xmlns:p14="http://schemas.microsoft.com/office/powerpoint/2010/main" val="3889781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175</Words>
  <Application>Microsoft Office PowerPoint</Application>
  <PresentationFormat>Grand écran</PresentationFormat>
  <Paragraphs>13</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Calibri Light</vt:lpstr>
      <vt:lpstr>Century Gothic</vt:lpstr>
      <vt:lpstr>Thème Office</vt:lpstr>
      <vt:lpstr>Le cycle de vie d’un papillon</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cycle de vie du papillon</dc:title>
  <dc:creator>Meunier, Joline (ASD-N)</dc:creator>
  <cp:lastModifiedBy>Meunier, Joline (ASD-N)</cp:lastModifiedBy>
  <cp:revision>2</cp:revision>
  <dcterms:created xsi:type="dcterms:W3CDTF">2020-04-27T16:08:50Z</dcterms:created>
  <dcterms:modified xsi:type="dcterms:W3CDTF">2020-04-27T16:11:32Z</dcterms:modified>
</cp:coreProperties>
</file>