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390C-3F4E-4EC8-9E7C-DBD4B1B26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10D8B-7CB6-4508-9B19-46A4C26C3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1F749-8DE6-43B2-BFB3-424CBC25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8B7E2-2695-4407-8EBF-DBEB0876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BBFE-3D56-4369-A4A2-FEBAC745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5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6CEB8-6F83-4E7D-B172-5DCB486D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3960B-C40E-41CB-BDF1-D73643E95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1F199-0945-48F3-B59A-FAB51DF6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23448-0293-4A9E-AB03-CE648B4B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AC379-8A29-434D-815E-05564073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A00D0-5B63-4A5D-9001-AEDDEF4F3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8920C-D8BF-4EBC-87C0-5CC5342D2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635EE-0B48-4901-8BFA-D0A4F2C2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FBF38-6B9E-411A-9021-C39113E0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C3D90-807D-40BC-8158-66F74C6E2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5FD8-626A-4377-8DC0-1254AA0C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7D3D1-1596-436A-9356-E971B86D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261D1-A1A8-46CE-9EF8-576B9493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5B13E-34A8-434A-BF8E-30553765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32ED-268D-4B53-AFD8-CEBB420E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3CB85-5EFE-4706-9F55-A531E3B21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3BF05-217F-4A28-A23F-A4A242A0E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EF92D-B849-46B6-A5A3-3E31BA8C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0220F-15DD-4BAF-B37B-48104FEF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A3164-2CD9-46FE-8F35-EC760481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5716-A6D2-4F49-A0D4-5CA7AAB8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BC398-ADE5-4768-9991-E8B5E4D96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EF9B5-9C26-4048-A2BC-98C8AE759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5252E-CD90-4E31-B9A2-7E1EB87E6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99FAC-A92D-4F7D-B367-6C27D75F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8F46A-CC11-4FCC-A056-4C1A15EA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4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D09C-CF90-4C37-8D0D-DE6E0336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12022-4AF0-4348-8E76-54CC1AA4F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3BF15-3612-4A7D-A50D-12B8E5FF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82C69-8756-44E5-B3BF-23217B930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9E846-59DB-4531-A4B9-B8072211C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41ECF-3C4D-4D40-B3A3-2008EE29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92686-6C36-494C-92EA-545F0288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3C0FB-0FD4-4896-98DA-BC8FE5AA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8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AE02-EDF4-4E54-ABAB-BAEE89E4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DEC6E-F967-412B-985D-CE158815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26DDE-0596-47D7-92AC-5E283D9D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D65B5-3106-412E-9EAB-67FD4C34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A4B89-5C22-4314-8029-0A806993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7C970-58F7-4346-96BC-8E64492A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66373-D525-4660-95F3-48CAE37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0AEE9-6BE4-47A8-912F-4ED8C613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08B-77D5-4641-8E25-7F35EB3D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6674B-6DAF-4CB5-9F5D-FE2AE6FA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7B98B-E75B-49DB-94A1-479EE100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8B26A-B154-4856-A1BE-32AE61D4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71DF9-91F8-42F4-835D-78F54E81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5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E135-7BFB-45E8-9E6A-90D2CDF7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5B512-E004-43EB-B74B-EA7654DAA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64967-E5E6-4081-8F53-A8E75940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3DEE3-CF30-411E-9ECD-564252B5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81F5B-BC3A-4098-8259-78E4BA6E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8EE30-295A-4786-94B7-E50FCD79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1592-9CE6-49EA-839B-61E21ECFA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35D19-D2F5-4808-986B-066E4A887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4B8A-9FC1-4E98-A023-00177891C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BA8B-6735-4263-9F03-A85D40E5A08F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821F-684F-46F2-B17F-3DD160AF3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16DDB-E79D-43D1-9C02-82F73B402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043F-745D-49FD-94F9-14D0AFA9B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s sentiments">
            <a:extLst>
              <a:ext uri="{FF2B5EF4-FFF2-40B4-BE49-F238E27FC236}">
                <a16:creationId xmlns:a16="http://schemas.microsoft.com/office/drawing/2014/main" id="{4500AFD3-6306-46A9-B4D3-7166CBD526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76" b="3724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A004CE-FFBC-4448-8CD8-F130C7832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Les sentiments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34325-A14A-4EE1-8EB0-C801F1CB0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80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40C6A03-A965-473C-ADDE-B0F1C5C5C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5DC8E-3BE9-4B1E-90CB-AB4CB6583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>
                <a:solidFill>
                  <a:srgbClr val="FFFFFF"/>
                </a:solidFill>
              </a:rPr>
              <a:t>Je ne suis pas un robot!</a:t>
            </a:r>
          </a:p>
        </p:txBody>
      </p:sp>
      <p:sp>
        <p:nvSpPr>
          <p:cNvPr id="75" name="!!plus graphic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7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98246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!!circle graphic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E53A9C56-45D5-8346-8DFB-053B755AD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395" y="683137"/>
            <a:ext cx="29718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4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7F07DDA4-98AF-4919-A50B-ADC152C84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A28A9-49B2-405C-9392-17813DEB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75" y="3655371"/>
            <a:ext cx="9679449" cy="1463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dirty="0" err="1">
                <a:solidFill>
                  <a:srgbClr val="FFFFFF"/>
                </a:solidFill>
              </a:rPr>
              <a:t>Quand</a:t>
            </a:r>
            <a:r>
              <a:rPr lang="en-US" sz="5600" dirty="0">
                <a:solidFill>
                  <a:srgbClr val="FFFFFF"/>
                </a:solidFill>
              </a:rPr>
              <a:t> je </a:t>
            </a:r>
            <a:r>
              <a:rPr lang="en-US" sz="5600" dirty="0" err="1">
                <a:solidFill>
                  <a:srgbClr val="FFFFFF"/>
                </a:solidFill>
              </a:rPr>
              <a:t>suis</a:t>
            </a:r>
            <a:r>
              <a:rPr lang="en-US" sz="5600" dirty="0">
                <a:solidFill>
                  <a:srgbClr val="FFFFFF"/>
                </a:solidFill>
              </a:rPr>
              <a:t> content, je…</a:t>
            </a:r>
            <a:endParaRPr lang="en-US" sz="5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L'activité sportive rend les enfants heureux - Top Santé">
            <a:extLst>
              <a:ext uri="{FF2B5EF4-FFF2-40B4-BE49-F238E27FC236}">
                <a16:creationId xmlns:a16="http://schemas.microsoft.com/office/drawing/2014/main" id="{A55E6FD6-A055-408C-B769-87052B274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10" r="-2" b="3661"/>
          <a:stretch/>
        </p:blipFill>
        <p:spPr bwMode="auto">
          <a:xfrm>
            <a:off x="20" y="820990"/>
            <a:ext cx="4620618" cy="260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mment rendre son enfant heureux - Tout pratique">
            <a:extLst>
              <a:ext uri="{FF2B5EF4-FFF2-40B4-BE49-F238E27FC236}">
                <a16:creationId xmlns:a16="http://schemas.microsoft.com/office/drawing/2014/main" id="{2618EEE4-CB9D-455A-AA6F-A06F08613B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8" r="1205"/>
          <a:stretch/>
        </p:blipFill>
        <p:spPr bwMode="auto">
          <a:xfrm>
            <a:off x="4751668" y="820990"/>
            <a:ext cx="3423107" cy="260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Qu'est-ce qui rend votre enfant heureux ? Une étude répond - Magicmaman.com">
            <a:extLst>
              <a:ext uri="{FF2B5EF4-FFF2-40B4-BE49-F238E27FC236}">
                <a16:creationId xmlns:a16="http://schemas.microsoft.com/office/drawing/2014/main" id="{63AB9CC9-C8E8-41CB-BDD3-CA4A63ABFC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1" r="6845" b="1"/>
          <a:stretch/>
        </p:blipFill>
        <p:spPr bwMode="auto">
          <a:xfrm>
            <a:off x="8305797" y="820991"/>
            <a:ext cx="3886200" cy="260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383503F9-6075-4C13-9E0F-33857CA90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84660" y="3733778"/>
            <a:ext cx="469140" cy="568704"/>
            <a:chOff x="10884660" y="3733778"/>
            <a:chExt cx="469140" cy="568704"/>
          </a:xfrm>
          <a:solidFill>
            <a:srgbClr val="FFFFFF"/>
          </a:solidFill>
        </p:grpSpPr>
        <p:sp>
          <p:nvSpPr>
            <p:cNvPr id="80" name="Graphic 22">
              <a:extLst>
                <a:ext uri="{FF2B5EF4-FFF2-40B4-BE49-F238E27FC236}">
                  <a16:creationId xmlns:a16="http://schemas.microsoft.com/office/drawing/2014/main" id="{508BEF50-7B1E-49A4-BC19-5F4F1D755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84660" y="3733778"/>
              <a:ext cx="151536" cy="151536"/>
            </a:xfrm>
            <a:custGeom>
              <a:avLst/>
              <a:gdLst>
                <a:gd name="connsiteX0" fmla="*/ 141251 w 151536"/>
                <a:gd name="connsiteY0" fmla="*/ 65483 h 151536"/>
                <a:gd name="connsiteX1" fmla="*/ 86053 w 151536"/>
                <a:gd name="connsiteY1" fmla="*/ 65483 h 151536"/>
                <a:gd name="connsiteX2" fmla="*/ 86053 w 151536"/>
                <a:gd name="connsiteY2" fmla="*/ 10285 h 151536"/>
                <a:gd name="connsiteX3" fmla="*/ 75768 w 151536"/>
                <a:gd name="connsiteY3" fmla="*/ 0 h 151536"/>
                <a:gd name="connsiteX4" fmla="*/ 65483 w 151536"/>
                <a:gd name="connsiteY4" fmla="*/ 10285 h 151536"/>
                <a:gd name="connsiteX5" fmla="*/ 65483 w 151536"/>
                <a:gd name="connsiteY5" fmla="*/ 65483 h 151536"/>
                <a:gd name="connsiteX6" fmla="*/ 10285 w 151536"/>
                <a:gd name="connsiteY6" fmla="*/ 65483 h 151536"/>
                <a:gd name="connsiteX7" fmla="*/ 0 w 151536"/>
                <a:gd name="connsiteY7" fmla="*/ 75768 h 151536"/>
                <a:gd name="connsiteX8" fmla="*/ 10285 w 151536"/>
                <a:gd name="connsiteY8" fmla="*/ 86053 h 151536"/>
                <a:gd name="connsiteX9" fmla="*/ 65483 w 151536"/>
                <a:gd name="connsiteY9" fmla="*/ 86053 h 151536"/>
                <a:gd name="connsiteX10" fmla="*/ 65483 w 151536"/>
                <a:gd name="connsiteY10" fmla="*/ 141251 h 151536"/>
                <a:gd name="connsiteX11" fmla="*/ 75768 w 151536"/>
                <a:gd name="connsiteY11" fmla="*/ 151536 h 151536"/>
                <a:gd name="connsiteX12" fmla="*/ 86053 w 151536"/>
                <a:gd name="connsiteY12" fmla="*/ 141251 h 151536"/>
                <a:gd name="connsiteX13" fmla="*/ 86053 w 151536"/>
                <a:gd name="connsiteY13" fmla="*/ 86053 h 151536"/>
                <a:gd name="connsiteX14" fmla="*/ 141251 w 151536"/>
                <a:gd name="connsiteY14" fmla="*/ 86053 h 151536"/>
                <a:gd name="connsiteX15" fmla="*/ 151536 w 151536"/>
                <a:gd name="connsiteY15" fmla="*/ 75768 h 151536"/>
                <a:gd name="connsiteX16" fmla="*/ 141251 w 151536"/>
                <a:gd name="connsiteY16" fmla="*/ 65483 h 15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1536" h="151536">
                  <a:moveTo>
                    <a:pt x="141251" y="65483"/>
                  </a:moveTo>
                  <a:lnTo>
                    <a:pt x="86053" y="65483"/>
                  </a:lnTo>
                  <a:lnTo>
                    <a:pt x="86053" y="10285"/>
                  </a:lnTo>
                  <a:cubicBezTo>
                    <a:pt x="86053" y="4605"/>
                    <a:pt x="81448" y="0"/>
                    <a:pt x="75768" y="0"/>
                  </a:cubicBezTo>
                  <a:cubicBezTo>
                    <a:pt x="70088" y="0"/>
                    <a:pt x="65483" y="4605"/>
                    <a:pt x="65483" y="10285"/>
                  </a:cubicBezTo>
                  <a:lnTo>
                    <a:pt x="65483" y="65483"/>
                  </a:lnTo>
                  <a:lnTo>
                    <a:pt x="10285" y="65483"/>
                  </a:lnTo>
                  <a:cubicBezTo>
                    <a:pt x="4605" y="65483"/>
                    <a:pt x="0" y="70088"/>
                    <a:pt x="0" y="75768"/>
                  </a:cubicBezTo>
                  <a:cubicBezTo>
                    <a:pt x="0" y="81448"/>
                    <a:pt x="4605" y="86053"/>
                    <a:pt x="10285" y="86053"/>
                  </a:cubicBezTo>
                  <a:lnTo>
                    <a:pt x="65483" y="86053"/>
                  </a:lnTo>
                  <a:lnTo>
                    <a:pt x="65483" y="141251"/>
                  </a:lnTo>
                  <a:cubicBezTo>
                    <a:pt x="65483" y="146931"/>
                    <a:pt x="70088" y="151536"/>
                    <a:pt x="75768" y="151536"/>
                  </a:cubicBezTo>
                  <a:cubicBezTo>
                    <a:pt x="81448" y="151536"/>
                    <a:pt x="86053" y="146931"/>
                    <a:pt x="86053" y="141251"/>
                  </a:cubicBezTo>
                  <a:lnTo>
                    <a:pt x="86053" y="86053"/>
                  </a:lnTo>
                  <a:lnTo>
                    <a:pt x="141251" y="86053"/>
                  </a:lnTo>
                  <a:cubicBezTo>
                    <a:pt x="146931" y="86053"/>
                    <a:pt x="151536" y="81448"/>
                    <a:pt x="151536" y="75768"/>
                  </a:cubicBezTo>
                  <a:cubicBezTo>
                    <a:pt x="151536" y="70088"/>
                    <a:pt x="146931" y="65483"/>
                    <a:pt x="141251" y="65483"/>
                  </a:cubicBezTo>
                  <a:close/>
                </a:path>
              </a:pathLst>
            </a:custGeom>
            <a:grpFill/>
            <a:ln w="6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Graphic 23">
              <a:extLst>
                <a:ext uri="{FF2B5EF4-FFF2-40B4-BE49-F238E27FC236}">
                  <a16:creationId xmlns:a16="http://schemas.microsoft.com/office/drawing/2014/main" id="{3FBAD350-5664-4811-A208-657FB882D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5175" y="4193857"/>
              <a:ext cx="108625" cy="108625"/>
            </a:xfrm>
            <a:custGeom>
              <a:avLst/>
              <a:gdLst>
                <a:gd name="connsiteX0" fmla="*/ 54313 w 108625"/>
                <a:gd name="connsiteY0" fmla="*/ 16053 h 108625"/>
                <a:gd name="connsiteX1" fmla="*/ 92572 w 108625"/>
                <a:gd name="connsiteY1" fmla="*/ 54313 h 108625"/>
                <a:gd name="connsiteX2" fmla="*/ 54313 w 108625"/>
                <a:gd name="connsiteY2" fmla="*/ 92572 h 108625"/>
                <a:gd name="connsiteX3" fmla="*/ 16053 w 108625"/>
                <a:gd name="connsiteY3" fmla="*/ 54313 h 108625"/>
                <a:gd name="connsiteX4" fmla="*/ 54313 w 108625"/>
                <a:gd name="connsiteY4" fmla="*/ 16053 h 108625"/>
                <a:gd name="connsiteX5" fmla="*/ 54313 w 108625"/>
                <a:gd name="connsiteY5" fmla="*/ 0 h 108625"/>
                <a:gd name="connsiteX6" fmla="*/ 0 w 108625"/>
                <a:gd name="connsiteY6" fmla="*/ 54313 h 108625"/>
                <a:gd name="connsiteX7" fmla="*/ 54313 w 108625"/>
                <a:gd name="connsiteY7" fmla="*/ 108625 h 108625"/>
                <a:gd name="connsiteX8" fmla="*/ 108625 w 108625"/>
                <a:gd name="connsiteY8" fmla="*/ 54313 h 108625"/>
                <a:gd name="connsiteX9" fmla="*/ 54313 w 108625"/>
                <a:gd name="connsiteY9" fmla="*/ 0 h 10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625" h="108625">
                  <a:moveTo>
                    <a:pt x="54313" y="16053"/>
                  </a:moveTo>
                  <a:cubicBezTo>
                    <a:pt x="75442" y="16053"/>
                    <a:pt x="92572" y="33182"/>
                    <a:pt x="92572" y="54313"/>
                  </a:cubicBezTo>
                  <a:cubicBezTo>
                    <a:pt x="92572" y="75442"/>
                    <a:pt x="75442" y="92572"/>
                    <a:pt x="54313" y="92572"/>
                  </a:cubicBezTo>
                  <a:cubicBezTo>
                    <a:pt x="33182" y="92572"/>
                    <a:pt x="16053" y="75442"/>
                    <a:pt x="16053" y="54313"/>
                  </a:cubicBezTo>
                  <a:cubicBezTo>
                    <a:pt x="16074" y="33191"/>
                    <a:pt x="33191" y="16074"/>
                    <a:pt x="54313" y="16053"/>
                  </a:cubicBezTo>
                  <a:moveTo>
                    <a:pt x="54313" y="0"/>
                  </a:moveTo>
                  <a:cubicBezTo>
                    <a:pt x="24317" y="0"/>
                    <a:pt x="0" y="24317"/>
                    <a:pt x="0" y="54313"/>
                  </a:cubicBezTo>
                  <a:cubicBezTo>
                    <a:pt x="0" y="84309"/>
                    <a:pt x="24317" y="108625"/>
                    <a:pt x="54313" y="108625"/>
                  </a:cubicBezTo>
                  <a:cubicBezTo>
                    <a:pt x="84309" y="108625"/>
                    <a:pt x="108625" y="84309"/>
                    <a:pt x="108625" y="54313"/>
                  </a:cubicBezTo>
                  <a:cubicBezTo>
                    <a:pt x="108625" y="24317"/>
                    <a:pt x="84309" y="0"/>
                    <a:pt x="54313" y="0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8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3322" y="47176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1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263E-3705-4703-A7BA-8DB06780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Quand</a:t>
            </a:r>
            <a:r>
              <a:rPr lang="en-US" dirty="0"/>
              <a:t> je </a:t>
            </a:r>
            <a:r>
              <a:rPr lang="en-US" dirty="0" err="1"/>
              <a:t>suis</a:t>
            </a:r>
            <a:r>
              <a:rPr lang="en-US" dirty="0"/>
              <a:t> content, je…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5A13B-1085-4009-8070-135B6B03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271D60-C023-4546-8A58-6BB52C6C2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61791"/>
              </p:ext>
            </p:extLst>
          </p:nvPr>
        </p:nvGraphicFramePr>
        <p:xfrm>
          <a:off x="604434" y="3058160"/>
          <a:ext cx="1039936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674">
                  <a:extLst>
                    <a:ext uri="{9D8B030D-6E8A-4147-A177-3AD203B41FA5}">
                      <a16:colId xmlns:a16="http://schemas.microsoft.com/office/drawing/2014/main" val="631186769"/>
                    </a:ext>
                  </a:extLst>
                </a:gridCol>
                <a:gridCol w="1658319">
                  <a:extLst>
                    <a:ext uri="{9D8B030D-6E8A-4147-A177-3AD203B41FA5}">
                      <a16:colId xmlns:a16="http://schemas.microsoft.com/office/drawing/2014/main" val="2326989782"/>
                    </a:ext>
                  </a:extLst>
                </a:gridCol>
                <a:gridCol w="1605626">
                  <a:extLst>
                    <a:ext uri="{9D8B030D-6E8A-4147-A177-3AD203B41FA5}">
                      <a16:colId xmlns:a16="http://schemas.microsoft.com/office/drawing/2014/main" val="2598852444"/>
                    </a:ext>
                  </a:extLst>
                </a:gridCol>
                <a:gridCol w="2079873">
                  <a:extLst>
                    <a:ext uri="{9D8B030D-6E8A-4147-A177-3AD203B41FA5}">
                      <a16:colId xmlns:a16="http://schemas.microsoft.com/office/drawing/2014/main" val="1805382203"/>
                    </a:ext>
                  </a:extLst>
                </a:gridCol>
                <a:gridCol w="2079873">
                  <a:extLst>
                    <a:ext uri="{9D8B030D-6E8A-4147-A177-3AD203B41FA5}">
                      <a16:colId xmlns:a16="http://schemas.microsoft.com/office/drawing/2014/main" val="843744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saute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pleure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chante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329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serre</a:t>
                      </a:r>
                      <a:r>
                        <a:rPr lang="en-US" sz="3200" dirty="0"/>
                        <a:t> les </a:t>
                      </a:r>
                      <a:r>
                        <a:rPr lang="en-US" sz="3200" dirty="0" err="1"/>
                        <a:t>poings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ris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souris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m’isole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3946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885FA2C-2312-0746-A4BE-EC8F439ED593}"/>
              </a:ext>
            </a:extLst>
          </p:cNvPr>
          <p:cNvSpPr/>
          <p:nvPr/>
        </p:nvSpPr>
        <p:spPr>
          <a:xfrm>
            <a:off x="7693992" y="783662"/>
            <a:ext cx="3893574" cy="18140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VRAI </a:t>
            </a:r>
            <a:r>
              <a:rPr lang="en-US" sz="6000" dirty="0" err="1"/>
              <a:t>ou</a:t>
            </a:r>
            <a:r>
              <a:rPr lang="en-US" sz="6000" dirty="0"/>
              <a:t> FAUX?</a:t>
            </a:r>
          </a:p>
        </p:txBody>
      </p:sp>
    </p:spTree>
    <p:extLst>
      <p:ext uri="{BB962C8B-B14F-4D97-AF65-F5344CB8AC3E}">
        <p14:creationId xmlns:p14="http://schemas.microsoft.com/office/powerpoint/2010/main" val="341983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16EC0-BF45-4F18-A05A-E95BC07A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584" y="501651"/>
            <a:ext cx="4434720" cy="1716255"/>
          </a:xfrm>
        </p:spPr>
        <p:txBody>
          <a:bodyPr anchor="b">
            <a:normAutofit/>
          </a:bodyPr>
          <a:lstStyle/>
          <a:p>
            <a:r>
              <a:rPr lang="en-US" sz="5600"/>
              <a:t>Quand</a:t>
            </a:r>
            <a:r>
              <a:rPr lang="en-US" sz="5600" dirty="0"/>
              <a:t> je </a:t>
            </a:r>
            <a:r>
              <a:rPr lang="en-US" sz="5600"/>
              <a:t>suis</a:t>
            </a:r>
            <a:r>
              <a:rPr lang="en-US" sz="5600" dirty="0"/>
              <a:t> triste, je…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10 choses à dire au lieu de &quot;Arrête de pleurer&quot; - Oummi Materne - Le blog  des mamans">
            <a:extLst>
              <a:ext uri="{FF2B5EF4-FFF2-40B4-BE49-F238E27FC236}">
                <a16:creationId xmlns:a16="http://schemas.microsoft.com/office/drawing/2014/main" id="{5F935BD4-8170-4BB5-AD79-885EDDF21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6" r="9099" b="-1"/>
          <a:stretch/>
        </p:blipFill>
        <p:spPr bwMode="auto">
          <a:xfrm>
            <a:off x="279143" y="299509"/>
            <a:ext cx="2456683" cy="250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Que faire si mon enfant pleure pour rien ? - Être parents">
            <a:extLst>
              <a:ext uri="{FF2B5EF4-FFF2-40B4-BE49-F238E27FC236}">
                <a16:creationId xmlns:a16="http://schemas.microsoft.com/office/drawing/2014/main" id="{3FBFCB7D-47DD-4DC7-A8F5-6F246076D3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2" r="19763" b="2"/>
          <a:stretch/>
        </p:blipFill>
        <p:spPr bwMode="auto">
          <a:xfrm>
            <a:off x="3044085" y="299509"/>
            <a:ext cx="2456683" cy="250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L&amp;#39;enfant pleurnicheur">
            <a:extLst>
              <a:ext uri="{FF2B5EF4-FFF2-40B4-BE49-F238E27FC236}">
                <a16:creationId xmlns:a16="http://schemas.microsoft.com/office/drawing/2014/main" id="{F435BB3E-163D-413E-A521-F8BBCC67EC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6" r="1257"/>
          <a:stretch/>
        </p:blipFill>
        <p:spPr bwMode="auto">
          <a:xfrm>
            <a:off x="279143" y="3108025"/>
            <a:ext cx="5221625" cy="345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Content Placeholder 4103">
            <a:extLst>
              <a:ext uri="{FF2B5EF4-FFF2-40B4-BE49-F238E27FC236}">
                <a16:creationId xmlns:a16="http://schemas.microsoft.com/office/drawing/2014/main" id="{FE4B95F8-385A-4494-8643-E7E0BD1FD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/>
          </a:bodyPr>
          <a:lstStyle/>
          <a:p>
            <a:endParaRPr lang="en-US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25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7AF3D-4865-441F-A157-10E6F330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Quand</a:t>
            </a:r>
            <a:r>
              <a:rPr lang="en-US" dirty="0"/>
              <a:t> je </a:t>
            </a:r>
            <a:r>
              <a:rPr lang="en-US" dirty="0" err="1"/>
              <a:t>suis</a:t>
            </a:r>
            <a:r>
              <a:rPr lang="en-US" dirty="0"/>
              <a:t> triste, je…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C07EF-03E9-4D86-8005-9192FDBD2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54A80C-B531-4674-984C-7A7DF7B16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292777"/>
              </p:ext>
            </p:extLst>
          </p:nvPr>
        </p:nvGraphicFramePr>
        <p:xfrm>
          <a:off x="1613545" y="3058160"/>
          <a:ext cx="911128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820">
                  <a:extLst>
                    <a:ext uri="{9D8B030D-6E8A-4147-A177-3AD203B41FA5}">
                      <a16:colId xmlns:a16="http://schemas.microsoft.com/office/drawing/2014/main" val="1874613888"/>
                    </a:ext>
                  </a:extLst>
                </a:gridCol>
                <a:gridCol w="2277820">
                  <a:extLst>
                    <a:ext uri="{9D8B030D-6E8A-4147-A177-3AD203B41FA5}">
                      <a16:colId xmlns:a16="http://schemas.microsoft.com/office/drawing/2014/main" val="537405236"/>
                    </a:ext>
                  </a:extLst>
                </a:gridCol>
                <a:gridCol w="2277820">
                  <a:extLst>
                    <a:ext uri="{9D8B030D-6E8A-4147-A177-3AD203B41FA5}">
                      <a16:colId xmlns:a16="http://schemas.microsoft.com/office/drawing/2014/main" val="2833462926"/>
                    </a:ext>
                  </a:extLst>
                </a:gridCol>
                <a:gridCol w="2277820">
                  <a:extLst>
                    <a:ext uri="{9D8B030D-6E8A-4147-A177-3AD203B41FA5}">
                      <a16:colId xmlns:a16="http://schemas.microsoft.com/office/drawing/2014/main" val="4135289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chante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pleure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danse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reste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seul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3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mange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dors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8706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BEBBD0B-2EB1-D046-A82F-5B9A203ED203}"/>
              </a:ext>
            </a:extLst>
          </p:cNvPr>
          <p:cNvSpPr/>
          <p:nvPr/>
        </p:nvSpPr>
        <p:spPr>
          <a:xfrm>
            <a:off x="7693992" y="783662"/>
            <a:ext cx="3893574" cy="18140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VRAI </a:t>
            </a:r>
            <a:r>
              <a:rPr lang="en-US" sz="6000" dirty="0" err="1"/>
              <a:t>ou</a:t>
            </a:r>
            <a:r>
              <a:rPr lang="en-US" sz="6000" dirty="0"/>
              <a:t> FAUX?</a:t>
            </a:r>
          </a:p>
        </p:txBody>
      </p:sp>
    </p:spTree>
    <p:extLst>
      <p:ext uri="{BB962C8B-B14F-4D97-AF65-F5344CB8AC3E}">
        <p14:creationId xmlns:p14="http://schemas.microsoft.com/office/powerpoint/2010/main" val="383032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27AA-1C4E-4441-B6EB-BEEB5201C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522156"/>
            <a:ext cx="4937937" cy="1363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Quand je suis fache, je…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4" name="Picture 4" descr="Enfants : comment réagir face aux attitudes qui nous déstabilisent ?">
            <a:extLst>
              <a:ext uri="{FF2B5EF4-FFF2-40B4-BE49-F238E27FC236}">
                <a16:creationId xmlns:a16="http://schemas.microsoft.com/office/drawing/2014/main" id="{E1C3A890-619D-478A-ACDD-CE0B8DCBD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2251"/>
          <a:stretch/>
        </p:blipFill>
        <p:spPr bwMode="auto">
          <a:xfrm>
            <a:off x="1246573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a violence et l'agressivité chez l'enfant | Parents positifs">
            <a:extLst>
              <a:ext uri="{FF2B5EF4-FFF2-40B4-BE49-F238E27FC236}">
                <a16:creationId xmlns:a16="http://schemas.microsoft.com/office/drawing/2014/main" id="{0BA35EFE-50FD-42E7-B275-A5F5E9EC7C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91" r="13500" b="1"/>
          <a:stretch/>
        </p:blipFill>
        <p:spPr bwMode="auto">
          <a:xfrm>
            <a:off x="20" y="2288331"/>
            <a:ext cx="356461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Oval 82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0967" y="561316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30" name="Picture 10" descr="Enfant Fâché Banque D'Images Et Photos Libres De Droits. Image 2656098.">
            <a:extLst>
              <a:ext uri="{FF2B5EF4-FFF2-40B4-BE49-F238E27FC236}">
                <a16:creationId xmlns:a16="http://schemas.microsoft.com/office/drawing/2014/main" id="{06458E7E-D999-46D9-AAC8-25A94FC019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4" r="17636"/>
          <a:stretch/>
        </p:blipFill>
        <p:spPr bwMode="auto">
          <a:xfrm>
            <a:off x="5525559" y="725908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Vivessens - Gérer le sentiment d'injustice">
            <a:extLst>
              <a:ext uri="{FF2B5EF4-FFF2-40B4-BE49-F238E27FC236}">
                <a16:creationId xmlns:a16="http://schemas.microsoft.com/office/drawing/2014/main" id="{DEEBE1A5-1247-41F9-B881-CB5C3C771A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5" r="34459" b="-1"/>
          <a:stretch/>
        </p:blipFill>
        <p:spPr bwMode="auto">
          <a:xfrm>
            <a:off x="8918761" y="-4331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8" name="Picture 8" descr="enfant pénible faché - La parfaite maman cinglante">
            <a:extLst>
              <a:ext uri="{FF2B5EF4-FFF2-40B4-BE49-F238E27FC236}">
                <a16:creationId xmlns:a16="http://schemas.microsoft.com/office/drawing/2014/main" id="{F136F9E4-15E4-4C92-A9FC-B8E5F4655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5" r="15135" b="2"/>
          <a:stretch/>
        </p:blipFill>
        <p:spPr bwMode="auto">
          <a:xfrm>
            <a:off x="9363236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566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DA2A-E0AB-4375-957D-38AF5811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Quand</a:t>
            </a:r>
            <a:r>
              <a:rPr lang="en-US" dirty="0"/>
              <a:t>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fache</a:t>
            </a:r>
            <a:r>
              <a:rPr lang="en-US" dirty="0"/>
              <a:t>, je…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86BB7-CADE-415C-A036-48A8C796D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6D9E6B-F67D-46DD-BBA2-AEE1E5D22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74409"/>
              </p:ext>
            </p:extLst>
          </p:nvPr>
        </p:nvGraphicFramePr>
        <p:xfrm>
          <a:off x="356462" y="3630454"/>
          <a:ext cx="1145324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335">
                  <a:extLst>
                    <a:ext uri="{9D8B030D-6E8A-4147-A177-3AD203B41FA5}">
                      <a16:colId xmlns:a16="http://schemas.microsoft.com/office/drawing/2014/main" val="3215045809"/>
                    </a:ext>
                  </a:extLst>
                </a:gridCol>
                <a:gridCol w="2231756">
                  <a:extLst>
                    <a:ext uri="{9D8B030D-6E8A-4147-A177-3AD203B41FA5}">
                      <a16:colId xmlns:a16="http://schemas.microsoft.com/office/drawing/2014/main" val="2666819814"/>
                    </a:ext>
                  </a:extLst>
                </a:gridCol>
                <a:gridCol w="2200759">
                  <a:extLst>
                    <a:ext uri="{9D8B030D-6E8A-4147-A177-3AD203B41FA5}">
                      <a16:colId xmlns:a16="http://schemas.microsoft.com/office/drawing/2014/main" val="1960703082"/>
                    </a:ext>
                  </a:extLst>
                </a:gridCol>
                <a:gridCol w="4307235">
                  <a:extLst>
                    <a:ext uri="{9D8B030D-6E8A-4147-A177-3AD203B41FA5}">
                      <a16:colId xmlns:a16="http://schemas.microsoft.com/office/drawing/2014/main" val="3011242795"/>
                    </a:ext>
                  </a:extLst>
                </a:gridCol>
                <a:gridCol w="1210160">
                  <a:extLst>
                    <a:ext uri="{9D8B030D-6E8A-4147-A177-3AD203B41FA5}">
                      <a16:colId xmlns:a16="http://schemas.microsoft.com/office/drawing/2014/main" val="25822350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cours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crie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bouge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regarde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en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l’air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269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/>
                        <a:t>lis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m’isole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/>
                        <a:t>marche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vais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voir</a:t>
                      </a:r>
                      <a:r>
                        <a:rPr lang="en-US" sz="4000" dirty="0"/>
                        <a:t> un </a:t>
                      </a:r>
                      <a:r>
                        <a:rPr lang="en-US" sz="4000" dirty="0" err="1"/>
                        <a:t>ami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17269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67287F8-E559-F845-B9A6-31F22287D3C0}"/>
              </a:ext>
            </a:extLst>
          </p:cNvPr>
          <p:cNvSpPr/>
          <p:nvPr/>
        </p:nvSpPr>
        <p:spPr>
          <a:xfrm>
            <a:off x="7693992" y="783662"/>
            <a:ext cx="3893574" cy="18140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VRAI </a:t>
            </a:r>
            <a:r>
              <a:rPr lang="en-US" sz="6000" dirty="0" err="1"/>
              <a:t>ou</a:t>
            </a:r>
            <a:r>
              <a:rPr lang="en-US" sz="6000" dirty="0"/>
              <a:t> FAUX?</a:t>
            </a:r>
          </a:p>
        </p:txBody>
      </p:sp>
    </p:spTree>
    <p:extLst>
      <p:ext uri="{BB962C8B-B14F-4D97-AF65-F5344CB8AC3E}">
        <p14:creationId xmlns:p14="http://schemas.microsoft.com/office/powerpoint/2010/main" val="138837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93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Les sentiments</vt:lpstr>
      <vt:lpstr>Je ne suis pas un robot!</vt:lpstr>
      <vt:lpstr>Quand je suis content, je…</vt:lpstr>
      <vt:lpstr>Quand je suis content, je…</vt:lpstr>
      <vt:lpstr>Quand je suis triste, je…</vt:lpstr>
      <vt:lpstr>Quand je suis triste, je…</vt:lpstr>
      <vt:lpstr>Quand je suis fache, je…</vt:lpstr>
      <vt:lpstr>Quand je suis fache, je…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sentiments</dc:title>
  <dc:creator>Hubaux, Geraldine (ASD-N)</dc:creator>
  <cp:lastModifiedBy>Geraldine Jardine</cp:lastModifiedBy>
  <cp:revision>4</cp:revision>
  <dcterms:created xsi:type="dcterms:W3CDTF">2021-10-06T16:14:59Z</dcterms:created>
  <dcterms:modified xsi:type="dcterms:W3CDTF">2021-10-06T23:30:53Z</dcterms:modified>
</cp:coreProperties>
</file>